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sldIdLst>
    <p:sldId id="257" r:id="rId4"/>
    <p:sldId id="260" r:id="rId5"/>
    <p:sldId id="274" r:id="rId6"/>
    <p:sldId id="275" r:id="rId7"/>
    <p:sldId id="276" r:id="rId8"/>
    <p:sldId id="277" r:id="rId9"/>
    <p:sldId id="266" r:id="rId10"/>
    <p:sldId id="269" r:id="rId11"/>
    <p:sldId id="285" r:id="rId12"/>
    <p:sldId id="283" r:id="rId13"/>
    <p:sldId id="271" r:id="rId14"/>
    <p:sldId id="272" r:id="rId15"/>
    <p:sldId id="284" r:id="rId16"/>
    <p:sldId id="278" r:id="rId17"/>
    <p:sldId id="280" r:id="rId18"/>
    <p:sldId id="279" r:id="rId19"/>
    <p:sldId id="281" r:id="rId20"/>
    <p:sldId id="282" r:id="rId21"/>
    <p:sldId id="258" r:id="rId22"/>
  </p:sldIdLst>
  <p:sldSz cx="12192000" cy="6858000"/>
  <p:notesSz cx="6858000" cy="9144000"/>
  <p:embeddedFontLst>
    <p:embeddedFont>
      <p:font typeface="-윤고딕320" panose="020B0600000101010101" pitchFamily="34" charset="-127"/>
      <p:regular r:id="rId23"/>
    </p:embeddedFont>
    <p:embeddedFont>
      <p:font typeface="BM Hanna 11yrs Old" panose="020B0600000101010101" pitchFamily="34" charset="-127"/>
      <p:regular r:id="rId24"/>
    </p:embeddedFont>
    <p:embeddedFont>
      <p:font typeface="KoPubDotum Light" panose="02020603020101020101" pitchFamily="18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나눔명조" panose="02020603020101020101" pitchFamily="18" charset="-127"/>
      <p:regular r:id="rId28"/>
      <p:bold r:id="rId29"/>
    </p:embeddedFont>
    <p:embeddedFont>
      <p:font typeface="a장미다방" panose="02020600000000000000" pitchFamily="18" charset="-127"/>
      <p:regular r:id="rId30"/>
      <p:bold r:id="rId31"/>
      <p:italic r:id="rId32"/>
      <p:boldItalic r:id="rId33"/>
    </p:embeddedFont>
    <p:embeddedFont>
      <p:font typeface="KoPubDotum Bold" panose="02020603020101020101" pitchFamily="18" charset="-127"/>
      <p:bold r:id="rId34"/>
    </p:embeddedFont>
    <p:embeddedFont>
      <p:font typeface="KoPubDotum Medium" panose="02020603020101020101" pitchFamily="18" charset="-127"/>
      <p:regular r:id="rId35"/>
    </p:embeddedFont>
    <p:embeddedFont>
      <p:font typeface="KoreanJMDBR" panose="02020600000000000000" pitchFamily="18" charset="-127"/>
      <p:regular r:id="rId36"/>
    </p:embeddedFont>
    <p:embeddedFont>
      <p:font typeface="Nanum Myeongjo" panose="02020603020101020101" pitchFamily="18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3F0A"/>
    <a:srgbClr val="FF3D20"/>
    <a:srgbClr val="FF4C00"/>
    <a:srgbClr val="FF7E79"/>
    <a:srgbClr val="2769A4"/>
    <a:srgbClr val="204E7A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코로나 사태로 인한 비대면 수업에 얼마나 만족하십니까</a:t>
            </a:r>
            <a:r>
              <a:rPr lang="en-US"/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코로나 사태로 인한 비대면 수업에 얼마나 만족하십니까?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401-9948-BA4E-164FCCCFD202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7401-9948-BA4E-164FCCCFD202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401-9948-BA4E-164FCCCFD202}"/>
              </c:ext>
            </c:extLst>
          </c:dPt>
          <c:dPt>
            <c:idx val="3"/>
            <c:bubble3D val="0"/>
            <c:spPr>
              <a:solidFill>
                <a:srgbClr val="FF4C00">
                  <a:alpha val="76078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7401-9948-BA4E-164FCCCFD202}"/>
              </c:ext>
            </c:extLst>
          </c:dPt>
          <c:dPt>
            <c:idx val="4"/>
            <c:bubble3D val="0"/>
            <c:spPr>
              <a:solidFill>
                <a:srgbClr val="FF3D2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401-9948-BA4E-164FCCCFD202}"/>
              </c:ext>
            </c:extLst>
          </c:dPt>
          <c:dLbls>
            <c:dLbl>
              <c:idx val="0"/>
              <c:layout>
                <c:manualLayout>
                  <c:x val="-1.9985809282965852E-2"/>
                  <c:y val="0.1802303821592416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01-9948-BA4E-164FCCCFD202}"/>
                </c:ext>
              </c:extLst>
            </c:dLbl>
            <c:dLbl>
              <c:idx val="1"/>
              <c:layout>
                <c:manualLayout>
                  <c:x val="-7.0433063515974198E-2"/>
                  <c:y val="0.1892843451046987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401-9948-BA4E-164FCCCFD202}"/>
                </c:ext>
              </c:extLst>
            </c:dLbl>
            <c:dLbl>
              <c:idx val="2"/>
              <c:layout>
                <c:manualLayout>
                  <c:x val="-0.11528303105510582"/>
                  <c:y val="2.254366990852194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01-9948-BA4E-164FCCCFD202}"/>
                </c:ext>
              </c:extLst>
            </c:dLbl>
            <c:dLbl>
              <c:idx val="3"/>
              <c:layout>
                <c:manualLayout>
                  <c:x val="-2.9606607486989039E-2"/>
                  <c:y val="-0.1498398576782387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401-9948-BA4E-164FCCCFD202}"/>
                </c:ext>
              </c:extLst>
            </c:dLbl>
            <c:dLbl>
              <c:idx val="4"/>
              <c:layout>
                <c:manualLayout>
                  <c:x val="0.16357084692890392"/>
                  <c:y val="0.137725322381371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lt1"/>
                      </a:solidFill>
                      <a:latin typeface="BM Hanna 11yrs Old" panose="020B0600000101010101" pitchFamily="34" charset="-127"/>
                      <a:ea typeface="BM Hanna 11yrs Old" panose="020B0600000101010101" pitchFamily="34" charset="-127"/>
                      <a:cs typeface="+mn-cs"/>
                    </a:defRPr>
                  </a:pPr>
                  <a:endParaRPr lang="ko-Kore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579060987726163"/>
                      <c:h val="0.129963312140671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401-9948-BA4E-164FCCCFD2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BM Hanna 11yrs Old" panose="020B0600000101010101" pitchFamily="34" charset="-127"/>
                    <a:ea typeface="BM Hanna 11yrs Old" panose="020B0600000101010101" pitchFamily="34" charset="-127"/>
                    <a:cs typeface="+mn-cs"/>
                  </a:defRPr>
                </a:pPr>
                <a:endParaRPr lang="ko-Kore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매우 만족</c:v>
                </c:pt>
                <c:pt idx="1">
                  <c:v>만족</c:v>
                </c:pt>
                <c:pt idx="2">
                  <c:v>보통</c:v>
                </c:pt>
                <c:pt idx="3">
                  <c:v>불만족</c:v>
                </c:pt>
                <c:pt idx="4">
                  <c:v>매우 불만족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85</c:v>
                </c:pt>
                <c:pt idx="1">
                  <c:v>170</c:v>
                </c:pt>
                <c:pt idx="2">
                  <c:v>330</c:v>
                </c:pt>
                <c:pt idx="3">
                  <c:v>638</c:v>
                </c:pt>
                <c:pt idx="4">
                  <c:v>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01-9948-BA4E-164FCCCFD202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err="1"/>
              <a:t>Eyetracking</a:t>
            </a:r>
            <a:r>
              <a:rPr lang="en-US" altLang="ko-KR" dirty="0"/>
              <a:t> Industry</a:t>
            </a:r>
            <a:r>
              <a:rPr lang="en-US" altLang="ko-KR" baseline="0" dirty="0"/>
              <a:t> Forecast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 size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2020</c:v>
                </c:pt>
                <c:pt idx="1">
                  <c:v>2027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527.91</c:v>
                </c:pt>
                <c:pt idx="1">
                  <c:v>3173.15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D4-0D45-9762-F50B717F7E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9008127"/>
        <c:axId val="257148320"/>
      </c:barChart>
      <c:catAx>
        <c:axId val="208900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57148320"/>
        <c:crosses val="autoZero"/>
        <c:auto val="1"/>
        <c:lblAlgn val="ctr"/>
        <c:lblOffset val="100"/>
        <c:noMultiLvlLbl val="0"/>
      </c:catAx>
      <c:valAx>
        <c:axId val="25714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089008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1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32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08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84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33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4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725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255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99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38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8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93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13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68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2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218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02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8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53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192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967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8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306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00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8322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38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85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2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78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00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1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15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95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64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6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838B1-52EE-43B1-A926-60E2121A12DB}" type="datetimeFigureOut">
              <a:rPr lang="ko-KR" altLang="en-US" smtClean="0"/>
              <a:t>2020. 7. 28.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36384-B13A-4159-87C4-8B2CF0BD6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92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1.png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1">
              <a:lumMod val="75000"/>
            </a:schemeClr>
          </a:fgClr>
          <a:bgClr>
            <a:srgbClr val="1F4E7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138246" y="1525465"/>
            <a:ext cx="3886933" cy="3807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10221" y="3571634"/>
            <a:ext cx="3971559" cy="3231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9587" y="3547077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장미다방" panose="02020600000000000000" pitchFamily="18" charset="-127"/>
                <a:ea typeface="a장미다방" panose="02020600000000000000" pitchFamily="18" charset="-127"/>
                <a:cs typeface="+mn-cs"/>
              </a:rPr>
              <a:t>빅데이터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장미다방" panose="02020600000000000000" pitchFamily="18" charset="-127"/>
                <a:ea typeface="a장미다방" panose="02020600000000000000" pitchFamily="18" charset="-127"/>
                <a:cs typeface="+mn-cs"/>
              </a:rPr>
              <a:t>청년인재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2228671"/>
            <a:ext cx="3019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5B9BD5">
                    <a:lumMod val="50000"/>
                  </a:srgbClr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아이콘</a:t>
            </a:r>
            <a:r>
              <a:rPr lang="en-US" altLang="ko-KR" sz="3600" dirty="0">
                <a:solidFill>
                  <a:srgbClr val="5B9BD5">
                    <a:lumMod val="50000"/>
                  </a:srgbClr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(</a:t>
            </a:r>
            <a:r>
              <a:rPr lang="en-US" altLang="ko-KR" sz="3600" dirty="0" err="1">
                <a:solidFill>
                  <a:srgbClr val="5B9BD5">
                    <a:lumMod val="50000"/>
                  </a:srgbClr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eyecon</a:t>
            </a:r>
            <a:r>
              <a:rPr lang="en-US" altLang="ko-KR" sz="3600" dirty="0">
                <a:solidFill>
                  <a:srgbClr val="5B9BD5">
                    <a:lumMod val="50000"/>
                  </a:srgbClr>
                </a:solidFill>
                <a:latin typeface="KoreanJMDBR" panose="02020600000000000000" pitchFamily="18" charset="-127"/>
                <a:ea typeface="KoreanJMDBR" panose="02020600000000000000" pitchFamily="18" charset="-127"/>
              </a:rPr>
              <a:t>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KoreanJMDBR" panose="02020600000000000000" pitchFamily="18" charset="-127"/>
              <a:ea typeface="KoreanJMDBR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2533" y="3849820"/>
            <a:ext cx="388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장미다방" panose="02020600000000000000" pitchFamily="18" charset="-127"/>
                <a:ea typeface="a장미다방" panose="02020600000000000000" pitchFamily="18" charset="-127"/>
                <a:cs typeface="+mn-cs"/>
              </a:rPr>
              <a:t>이다혜 이상헌 이지원 이지현 홍유진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-9525" y="3571634"/>
            <a:ext cx="3743325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8439150" y="3581159"/>
            <a:ext cx="3743325" cy="0"/>
          </a:xfrm>
          <a:prstGeom prst="straightConnector1">
            <a:avLst/>
          </a:prstGeom>
          <a:ln>
            <a:solidFill>
              <a:schemeClr val="bg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573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주요 기능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교수자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F59430-DEB8-ED4D-93EC-B60DC4D4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D06E1B-4953-8047-BF37-06AE0F26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52" y="1171576"/>
            <a:ext cx="9228665" cy="51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3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구현 방안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모델 구현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A14936-1D5E-9B48-B849-F07D09196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20" y="2514262"/>
            <a:ext cx="1539240" cy="1539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74D602-88A3-E44B-A118-980472177FDA}"/>
              </a:ext>
            </a:extLst>
          </p:cNvPr>
          <p:cNvSpPr txBox="1"/>
          <p:nvPr/>
        </p:nvSpPr>
        <p:spPr>
          <a:xfrm>
            <a:off x="-95158" y="4436657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온라인 수업을 듣는 학습자 사진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(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집중하는</a:t>
            </a:r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집중하지 않는</a:t>
            </a:r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)</a:t>
            </a:r>
            <a:endParaRPr lang="ko-KR" altLang="en-US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C3ABBC-4A69-F240-B8A5-1D72E81D4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56" y="2939464"/>
            <a:ext cx="1007657" cy="1007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5F302C-1D31-7746-8998-AF948B50204E}"/>
              </a:ext>
            </a:extLst>
          </p:cNvPr>
          <p:cNvSpPr txBox="1"/>
          <p:nvPr/>
        </p:nvSpPr>
        <p:spPr>
          <a:xfrm>
            <a:off x="3830087" y="4436657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Eyetracking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기법을 통해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동공 위치 파악</a:t>
            </a:r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및 집중도 산출</a:t>
            </a:r>
          </a:p>
        </p:txBody>
      </p:sp>
      <p:pic>
        <p:nvPicPr>
          <p:cNvPr id="9" name="그림 8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F7C37FB2-7C26-E742-BCAF-F0350CBCE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38" y="2411593"/>
            <a:ext cx="2025064" cy="20250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E71E18-AFEE-8643-9815-0D2783A6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29" y="2916706"/>
            <a:ext cx="1007657" cy="10076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82A40-FDD4-4E4C-ADAC-06EF75C0C71B}"/>
              </a:ext>
            </a:extLst>
          </p:cNvPr>
          <p:cNvSpPr txBox="1"/>
          <p:nvPr/>
        </p:nvSpPr>
        <p:spPr>
          <a:xfrm>
            <a:off x="7872291" y="4436657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교수자 및 학습자에게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결과물 제공</a:t>
            </a:r>
          </a:p>
        </p:txBody>
      </p:sp>
      <p:pic>
        <p:nvPicPr>
          <p:cNvPr id="21" name="그림 20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5080B37-F8C3-8A49-8E98-1A7660500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694" y="2564124"/>
            <a:ext cx="1818523" cy="1712819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4099F82-8A34-D445-8AAA-6808701D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64008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8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1" y="442823"/>
            <a:ext cx="36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시장성 및 차별성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7092F60-19FF-6A45-92FE-B82DF98D5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BC6D2C-CF0A-CA4A-AD74-85C9E17F2F72}"/>
              </a:ext>
            </a:extLst>
          </p:cNvPr>
          <p:cNvSpPr/>
          <p:nvPr/>
        </p:nvSpPr>
        <p:spPr>
          <a:xfrm>
            <a:off x="656785" y="2904042"/>
            <a:ext cx="38839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201F2D"/>
                </a:solidFill>
                <a:latin typeface="Arial" panose="020B0604020202020204" pitchFamily="34" charset="0"/>
              </a:rPr>
              <a:t>“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According to Verified </a:t>
            </a:r>
            <a:r>
              <a:rPr lang="en" altLang="ko-Kore-KR" b="1" dirty="0">
                <a:solidFill>
                  <a:srgbClr val="222222"/>
                </a:solidFill>
                <a:latin typeface="Arial" panose="020B0604020202020204" pitchFamily="34" charset="0"/>
              </a:rPr>
              <a:t>Market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Research, The Global </a:t>
            </a:r>
            <a:r>
              <a:rPr lang="en" altLang="ko-Kore-KR" b="1" dirty="0">
                <a:solidFill>
                  <a:srgbClr val="222222"/>
                </a:solidFill>
                <a:latin typeface="Arial" panose="020B0604020202020204" pitchFamily="34" charset="0"/>
              </a:rPr>
              <a:t>Eye Tracking Market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was valued at </a:t>
            </a:r>
            <a:r>
              <a:rPr lang="en" altLang="ko-Kore-KR" dirty="0">
                <a:solidFill>
                  <a:srgbClr val="FF0000"/>
                </a:solidFill>
                <a:latin typeface="Arial" panose="020B0604020202020204" pitchFamily="34" charset="0"/>
              </a:rPr>
              <a:t>USD 527.91 million in 2019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 and is projected to reach USD </a:t>
            </a:r>
            <a:r>
              <a:rPr lang="en" altLang="ko-Kore-KR" dirty="0">
                <a:solidFill>
                  <a:srgbClr val="FF0000"/>
                </a:solidFill>
                <a:latin typeface="Arial" panose="020B0604020202020204" pitchFamily="34" charset="0"/>
              </a:rPr>
              <a:t>3173.15 million by 2027</a:t>
            </a:r>
            <a:r>
              <a:rPr lang="en" altLang="ko-Kore-KR" dirty="0">
                <a:solidFill>
                  <a:srgbClr val="222222"/>
                </a:solidFill>
                <a:latin typeface="Arial" panose="020B0604020202020204" pitchFamily="34" charset="0"/>
              </a:rPr>
              <a:t>, growing at a CAGR of 27.12% from 2020 to 2027.’</a:t>
            </a:r>
            <a:endParaRPr lang="ko-Kore-KR" altLang="en-US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0BFDB108-A7E5-5B49-98F9-E13038A9D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421362"/>
              </p:ext>
            </p:extLst>
          </p:nvPr>
        </p:nvGraphicFramePr>
        <p:xfrm>
          <a:off x="4723326" y="1472800"/>
          <a:ext cx="6811889" cy="4588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그래픽 10" descr="시계 방향으로 굽은 화살표">
            <a:extLst>
              <a:ext uri="{FF2B5EF4-FFF2-40B4-BE49-F238E27FC236}">
                <a16:creationId xmlns:a16="http://schemas.microsoft.com/office/drawing/2014/main" id="{E806C473-DAB4-004F-887A-AFCCC9AC9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684438" flipV="1">
            <a:off x="7516420" y="1733806"/>
            <a:ext cx="960516" cy="34916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D39EF0-8B67-C341-890E-83852EE73246}"/>
              </a:ext>
            </a:extLst>
          </p:cNvPr>
          <p:cNvSpPr/>
          <p:nvPr/>
        </p:nvSpPr>
        <p:spPr>
          <a:xfrm rot="19366335">
            <a:off x="6552649" y="2930999"/>
            <a:ext cx="2263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222222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연평균 증가율 </a:t>
            </a:r>
            <a:r>
              <a:rPr lang="en" altLang="ko-Kore-KR" sz="1600" dirty="0">
                <a:solidFill>
                  <a:srgbClr val="222222"/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27.12%</a:t>
            </a:r>
            <a:endParaRPr lang="ko-Kore-KR" altLang="en-US" sz="1600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836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1" y="442823"/>
            <a:ext cx="36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시장성 및 차별성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47092F60-19FF-6A45-92FE-B82DF98D5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5225395-2B10-4E43-9AA7-70B296808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251366"/>
              </p:ext>
            </p:extLst>
          </p:nvPr>
        </p:nvGraphicFramePr>
        <p:xfrm>
          <a:off x="1905226" y="3640710"/>
          <a:ext cx="8381547" cy="2714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4635">
                  <a:extLst>
                    <a:ext uri="{9D8B030D-6E8A-4147-A177-3AD203B41FA5}">
                      <a16:colId xmlns:a16="http://schemas.microsoft.com/office/drawing/2014/main" val="534341925"/>
                    </a:ext>
                  </a:extLst>
                </a:gridCol>
                <a:gridCol w="3387318">
                  <a:extLst>
                    <a:ext uri="{9D8B030D-6E8A-4147-A177-3AD203B41FA5}">
                      <a16:colId xmlns:a16="http://schemas.microsoft.com/office/drawing/2014/main" val="3094924878"/>
                    </a:ext>
                  </a:extLst>
                </a:gridCol>
                <a:gridCol w="3289594">
                  <a:extLst>
                    <a:ext uri="{9D8B030D-6E8A-4147-A177-3AD203B41FA5}">
                      <a16:colId xmlns:a16="http://schemas.microsoft.com/office/drawing/2014/main" val="1727212320"/>
                    </a:ext>
                  </a:extLst>
                </a:gridCol>
              </a:tblGrid>
              <a:tr h="452357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사용방법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anum Myeongjo" panose="02020603020101020101" pitchFamily="18" charset="-127"/>
                        <a:ea typeface="Nanum Myeongjo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웹 캠</a:t>
                      </a:r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, </a:t>
                      </a:r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모바일캠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뇌파 센서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62130"/>
                  </a:ext>
                </a:extLst>
              </a:tr>
              <a:tr h="4523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집중도 평가법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아이트래킹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뇌파</a:t>
                      </a:r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, </a:t>
                      </a:r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감정 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212727"/>
                  </a:ext>
                </a:extLst>
              </a:tr>
              <a:tr h="4523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활용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온라인 수업</a:t>
                      </a:r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, </a:t>
                      </a:r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매체</a:t>
                      </a:r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, </a:t>
                      </a:r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광고 등</a:t>
                      </a:r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 </a:t>
                      </a:r>
                      <a:endParaRPr lang="ko-Kore-KR" altLang="en-US" sz="1600" dirty="0">
                        <a:latin typeface="Nanum Myeongjo" panose="02020603020101020101" pitchFamily="18" charset="-127"/>
                        <a:ea typeface="Nanum Myeongjo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온라인 수업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64427"/>
                  </a:ext>
                </a:extLst>
              </a:tr>
              <a:tr h="4523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교수자 알림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O</a:t>
                      </a:r>
                      <a:endParaRPr lang="ko-Kore-KR" altLang="en-US" sz="1600" dirty="0">
                        <a:latin typeface="Nanum Myeongjo" panose="02020603020101020101" pitchFamily="18" charset="-127"/>
                        <a:ea typeface="Nanum Myeongjo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X</a:t>
                      </a:r>
                      <a:endParaRPr lang="ko-Kore-KR" altLang="en-US" sz="1600" dirty="0">
                        <a:latin typeface="Nanum Myeongjo" panose="02020603020101020101" pitchFamily="18" charset="-127"/>
                        <a:ea typeface="Nanum Myeongjo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82967"/>
                  </a:ext>
                </a:extLst>
              </a:tr>
              <a:tr h="4523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학습자 알림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알림 배너를 통해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LED </a:t>
                      </a:r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통해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312427"/>
                  </a:ext>
                </a:extLst>
              </a:tr>
              <a:tr h="4523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주요 타겟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학습자</a:t>
                      </a:r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, </a:t>
                      </a:r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교수자</a:t>
                      </a:r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 </a:t>
                      </a:r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등</a:t>
                      </a:r>
                      <a:endParaRPr lang="en-US" altLang="ko-KR" sz="1600" dirty="0">
                        <a:latin typeface="Nanum Myeongjo" panose="02020603020101020101" pitchFamily="18" charset="-127"/>
                        <a:ea typeface="Nanum Myeongjo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중</a:t>
                      </a:r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/</a:t>
                      </a:r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고등학생</a:t>
                      </a:r>
                      <a:r>
                        <a:rPr lang="en-US" altLang="ko-Kore-KR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, </a:t>
                      </a:r>
                      <a:r>
                        <a:rPr lang="ko-Kore-KR" altLang="en-US" sz="1600" dirty="0">
                          <a:latin typeface="Nanum Myeongjo" panose="02020603020101020101" pitchFamily="18" charset="-127"/>
                          <a:ea typeface="Nanum Myeongjo" panose="02020603020101020101" pitchFamily="18" charset="-127"/>
                        </a:rPr>
                        <a:t>학부모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188238"/>
                  </a:ext>
                </a:extLst>
              </a:tr>
            </a:tbl>
          </a:graphicData>
        </a:graphic>
      </p:graphicFrame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4370DC1F-25F4-4943-8D70-D1E74BD61D34}"/>
              </a:ext>
            </a:extLst>
          </p:cNvPr>
          <p:cNvSpPr/>
          <p:nvPr/>
        </p:nvSpPr>
        <p:spPr>
          <a:xfrm>
            <a:off x="7752098" y="3083696"/>
            <a:ext cx="1898339" cy="299838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학습페이스메이커</a:t>
            </a:r>
            <a:endParaRPr lang="en-US" altLang="ko-KR" sz="14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4" name="양쪽 모서리가 둥근 사각형 53">
            <a:extLst>
              <a:ext uri="{FF2B5EF4-FFF2-40B4-BE49-F238E27FC236}">
                <a16:creationId xmlns:a16="http://schemas.microsoft.com/office/drawing/2014/main" id="{41E82D21-B2F9-BB44-AB9A-F2418BE26138}"/>
              </a:ext>
            </a:extLst>
          </p:cNvPr>
          <p:cNvSpPr/>
          <p:nvPr/>
        </p:nvSpPr>
        <p:spPr>
          <a:xfrm>
            <a:off x="7116409" y="1405681"/>
            <a:ext cx="3053657" cy="1558090"/>
          </a:xfrm>
          <a:prstGeom prst="round2Same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44BFA62-B7F3-E840-87E5-AE9F5DAAB220}"/>
              </a:ext>
            </a:extLst>
          </p:cNvPr>
          <p:cNvSpPr/>
          <p:nvPr/>
        </p:nvSpPr>
        <p:spPr>
          <a:xfrm>
            <a:off x="4491998" y="3083696"/>
            <a:ext cx="1404158" cy="299838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 anchorCtr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eyecon</a:t>
            </a:r>
            <a:endParaRPr lang="en-US" altLang="ko-KR" sz="1600" b="1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2" name="양쪽 모서리가 둥근 사각형 61">
            <a:extLst>
              <a:ext uri="{FF2B5EF4-FFF2-40B4-BE49-F238E27FC236}">
                <a16:creationId xmlns:a16="http://schemas.microsoft.com/office/drawing/2014/main" id="{B3D9AF4A-88A1-6540-93EA-CB4ED256A62B}"/>
              </a:ext>
            </a:extLst>
          </p:cNvPr>
          <p:cNvSpPr/>
          <p:nvPr/>
        </p:nvSpPr>
        <p:spPr>
          <a:xfrm>
            <a:off x="3838234" y="1451789"/>
            <a:ext cx="2942394" cy="1471717"/>
          </a:xfrm>
          <a:prstGeom prst="round2Same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41A6373E-25B3-B441-903A-95D82368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227" y="1813215"/>
            <a:ext cx="2323801" cy="8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A4F034-D67A-B347-9367-B936C2363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006" y="1517825"/>
            <a:ext cx="2108522" cy="1405681"/>
          </a:xfrm>
          <a:prstGeom prst="rect">
            <a:avLst/>
          </a:prstGeom>
        </p:spPr>
      </p:pic>
      <p:sp>
        <p:nvSpPr>
          <p:cNvPr id="6" name="사각형 설명선[R] 5">
            <a:extLst>
              <a:ext uri="{FF2B5EF4-FFF2-40B4-BE49-F238E27FC236}">
                <a16:creationId xmlns:a16="http://schemas.microsoft.com/office/drawing/2014/main" id="{B4F4A11F-B468-D641-8636-A1A0448C3388}"/>
              </a:ext>
            </a:extLst>
          </p:cNvPr>
          <p:cNvSpPr/>
          <p:nvPr/>
        </p:nvSpPr>
        <p:spPr>
          <a:xfrm>
            <a:off x="1153550" y="1813215"/>
            <a:ext cx="1941341" cy="1150556"/>
          </a:xfrm>
          <a:prstGeom prst="wedgeRectCallout">
            <a:avLst>
              <a:gd name="adj1" fmla="val 38195"/>
              <a:gd name="adj2" fmla="val 71252"/>
            </a:avLst>
          </a:prstGeom>
          <a:solidFill>
            <a:schemeClr val="accent5">
              <a:lumMod val="75000"/>
            </a:schemeClr>
          </a:solidFill>
          <a:ln cap="rnd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b="1" dirty="0">
                <a:solidFill>
                  <a:prstClr val="white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rPr>
              <a:t>간편성</a:t>
            </a:r>
            <a:r>
              <a:rPr lang="en-US" altLang="ko-Kore-KR" b="1" dirty="0">
                <a:solidFill>
                  <a:prstClr val="white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rPr>
              <a:t>, </a:t>
            </a:r>
            <a:r>
              <a:rPr lang="ko-Kore-KR" altLang="en-US" b="1" dirty="0">
                <a:solidFill>
                  <a:prstClr val="white"/>
                </a:solidFill>
                <a:latin typeface="KoPubDotum Bold" panose="02020603020101020101" pitchFamily="18" charset="-127"/>
                <a:ea typeface="KoPubDotum Bold" panose="02020603020101020101" pitchFamily="18" charset="-127"/>
              </a:rPr>
              <a:t>범용성</a:t>
            </a:r>
            <a:endParaRPr lang="en-US" altLang="ko-Kore-KR" b="1" dirty="0">
              <a:solidFill>
                <a:prstClr val="white"/>
              </a:solidFill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  <a:p>
            <a: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18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Dotum Bold" panose="02020603020101020101" pitchFamily="18" charset="-127"/>
                <a:ea typeface="KoPubDotum Bold" panose="02020603020101020101" pitchFamily="18" charset="-127"/>
              </a:rPr>
              <a:t>측면에서 우수함</a:t>
            </a:r>
          </a:p>
        </p:txBody>
      </p:sp>
    </p:spTree>
    <p:extLst>
      <p:ext uri="{BB962C8B-B14F-4D97-AF65-F5344CB8AC3E}">
        <p14:creationId xmlns:p14="http://schemas.microsoft.com/office/powerpoint/2010/main" val="1656686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1" y="442823"/>
            <a:ext cx="36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활용 방안 및 기대효과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04812" y="4629778"/>
            <a:ext cx="3008694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온라인 매체 광고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(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배너광고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, 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영상광고 등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)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의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 주목도 평가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F28BD5-2F9D-7D48-96DC-1EC21BDFCC2B}"/>
              </a:ext>
            </a:extLst>
          </p:cNvPr>
          <p:cNvSpPr/>
          <p:nvPr/>
        </p:nvSpPr>
        <p:spPr>
          <a:xfrm>
            <a:off x="2078494" y="4618694"/>
            <a:ext cx="2438400" cy="12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온라인 수업을 하는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초</a:t>
            </a:r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중</a:t>
            </a:r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고</a:t>
            </a:r>
            <a:r>
              <a:rPr lang="en-US" altLang="ko-KR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대학생의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수업 도우미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D64F3-41B3-474E-8748-4726B4981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15" y="2051706"/>
            <a:ext cx="2440800" cy="2440800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1256A450-917B-D648-AB3E-14C60FF7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3" y="1884652"/>
            <a:ext cx="2772508" cy="2772508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6E84C7A-5CDB-B84B-860D-15A0D1628B66}"/>
              </a:ext>
            </a:extLst>
          </p:cNvPr>
          <p:cNvCxnSpPr/>
          <p:nvPr/>
        </p:nvCxnSpPr>
        <p:spPr>
          <a:xfrm>
            <a:off x="6096000" y="1477108"/>
            <a:ext cx="0" cy="44505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A8B9786B-8CE8-F942-85EB-858EC4D9A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128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1" y="442823"/>
            <a:ext cx="36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활용 방안 및 기대효과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F28BD5-2F9D-7D48-96DC-1EC21BDFCC2B}"/>
              </a:ext>
            </a:extLst>
          </p:cNvPr>
          <p:cNvSpPr/>
          <p:nvPr/>
        </p:nvSpPr>
        <p:spPr>
          <a:xfrm>
            <a:off x="2078493" y="4618694"/>
            <a:ext cx="2723547" cy="12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기존 </a:t>
            </a:r>
            <a:r>
              <a:rPr lang="ko-KR" altLang="en-US" dirty="0" err="1">
                <a:latin typeface="KoPubDotum Medium" panose="02020603020101020101" pitchFamily="18" charset="-127"/>
                <a:ea typeface="KoPubDotum Medium" panose="02020603020101020101" pitchFamily="18" charset="-127"/>
              </a:rPr>
              <a:t>단방향소통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 방식의 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KoPubDotum Medium" panose="02020603020101020101" pitchFamily="18" charset="-127"/>
                <a:ea typeface="KoPubDotum Medium" panose="02020603020101020101" pitchFamily="18" charset="-127"/>
              </a:rPr>
              <a:t>녹화강의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(</a:t>
            </a:r>
            <a:r>
              <a:rPr lang="ko-KR" altLang="en-US" dirty="0" err="1">
                <a:latin typeface="KoPubDotum Medium" panose="02020603020101020101" pitchFamily="18" charset="-127"/>
                <a:ea typeface="KoPubDotum Medium" panose="02020603020101020101" pitchFamily="18" charset="-127"/>
              </a:rPr>
              <a:t>인강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)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서비스를 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쌍방향 소통이 가능하게 함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E2DAF6-553F-B245-B43A-40487773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46" y="1481411"/>
            <a:ext cx="3008695" cy="30086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B466F8-D7FF-9F4E-BD4B-F82124A69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91" y="2228222"/>
            <a:ext cx="2257612" cy="22576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132F9C-C062-E447-84DB-F682EE78872F}"/>
              </a:ext>
            </a:extLst>
          </p:cNvPr>
          <p:cNvSpPr txBox="1"/>
          <p:nvPr/>
        </p:nvSpPr>
        <p:spPr>
          <a:xfrm>
            <a:off x="7131050" y="4743010"/>
            <a:ext cx="3008694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청소년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/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유아의 집중력 발달 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교육의 목적지표로서 사용될 수 있음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 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교육용 컨텐츠 확인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1F6A042-6ABA-2147-8336-4CCB16FA42B8}"/>
              </a:ext>
            </a:extLst>
          </p:cNvPr>
          <p:cNvCxnSpPr/>
          <p:nvPr/>
        </p:nvCxnSpPr>
        <p:spPr>
          <a:xfrm>
            <a:off x="6096000" y="1477108"/>
            <a:ext cx="0" cy="44505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6AC1CEE4-8FAB-B946-9B14-342C82A82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41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활용할 수 있음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1" y="442823"/>
            <a:ext cx="36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활용 방안 및 기대효과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31049" y="4804003"/>
            <a:ext cx="3008694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영화 등의 미디어 컨텐츠에 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대해 사람들의 흥미도 측정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F28BD5-2F9D-7D48-96DC-1EC21BDFCC2B}"/>
              </a:ext>
            </a:extLst>
          </p:cNvPr>
          <p:cNvSpPr/>
          <p:nvPr/>
        </p:nvSpPr>
        <p:spPr>
          <a:xfrm>
            <a:off x="1519250" y="4569756"/>
            <a:ext cx="4065515" cy="1713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단체 교육 및 주의사항 전파</a:t>
            </a:r>
            <a:r>
              <a:rPr lang="en-US" altLang="ko-KR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, </a:t>
            </a: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약관 확인 등 필수적으로 이루어져야 하는 절차의 </a:t>
            </a:r>
            <a:endParaRPr lang="en-US" altLang="ko-KR" dirty="0"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Dotum Medium" panose="02020603020101020101" pitchFamily="18" charset="-127"/>
                <a:ea typeface="KoPubDotum Medium" panose="02020603020101020101" pitchFamily="18" charset="-127"/>
              </a:rPr>
              <a:t>정보전달이 제대로 이루어졌는지 확인할 수 있는 보조 지표로서 활용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A576D0-6D65-1A40-80BD-D84A161F8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10" y="2073834"/>
            <a:ext cx="2412000" cy="241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C45CCD-F960-5A4C-B171-0690A5476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7" y="2186514"/>
            <a:ext cx="2186639" cy="2186639"/>
          </a:xfrm>
          <a:prstGeom prst="rect">
            <a:avLst/>
          </a:prstGeom>
        </p:spPr>
      </p:pic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3AFB645-D363-FC4F-8885-C3BC5589A8DC}"/>
              </a:ext>
            </a:extLst>
          </p:cNvPr>
          <p:cNvCxnSpPr/>
          <p:nvPr/>
        </p:nvCxnSpPr>
        <p:spPr>
          <a:xfrm>
            <a:off x="6096000" y="1477108"/>
            <a:ext cx="0" cy="44505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B2226CDF-D71E-AD44-80C1-6B099737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2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1" y="442823"/>
            <a:ext cx="36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활용 방안 및 기대효과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F28BD5-2F9D-7D48-96DC-1EC21BDFCC2B}"/>
              </a:ext>
            </a:extLst>
          </p:cNvPr>
          <p:cNvSpPr/>
          <p:nvPr/>
        </p:nvSpPr>
        <p:spPr>
          <a:xfrm>
            <a:off x="2458322" y="3091503"/>
            <a:ext cx="6685678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모든 시선 추적이 필요한 시스템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5A95E29-367C-964C-A4DD-2B50F5F8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149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1" y="442823"/>
            <a:ext cx="367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활용 방안 및 기대효과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F28BD5-2F9D-7D48-96DC-1EC21BDFCC2B}"/>
              </a:ext>
            </a:extLst>
          </p:cNvPr>
          <p:cNvSpPr/>
          <p:nvPr/>
        </p:nvSpPr>
        <p:spPr>
          <a:xfrm>
            <a:off x="2458322" y="3091503"/>
            <a:ext cx="6685678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아이콘과 함께하세요</a:t>
            </a:r>
            <a:r>
              <a:rPr lang="en-US" altLang="ko-KR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  <a:sym typeface="Wingdings" pitchFamily="2" charset="2"/>
              </a:rPr>
              <a:t>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8978D1D-D441-9B4D-BEE2-FA3EE3286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537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75000"/>
            </a:schemeClr>
          </a:fgClr>
          <a:bgClr>
            <a:schemeClr val="accent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/>
          <p:cNvCxnSpPr/>
          <p:nvPr/>
        </p:nvCxnSpPr>
        <p:spPr>
          <a:xfrm>
            <a:off x="1485900" y="0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4152534" y="1525465"/>
            <a:ext cx="3886933" cy="38070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86288" y="2767281"/>
            <a:ext cx="3019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5B9BD5">
                    <a:lumMod val="50000"/>
                  </a:srgb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THANK</a:t>
            </a: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a장미다방" panose="02020600000000000000" pitchFamily="18" charset="-127"/>
                <a:ea typeface="a장미다방" panose="02020600000000000000" pitchFamily="18" charset="-127"/>
              </a:rPr>
              <a:t>YOU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324850" y="4895850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-9525" y="3571634"/>
            <a:ext cx="3743325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8439150" y="3581159"/>
            <a:ext cx="3743325" cy="0"/>
          </a:xfrm>
          <a:prstGeom prst="straightConnector1">
            <a:avLst/>
          </a:prstGeom>
          <a:ln>
            <a:solidFill>
              <a:schemeClr val="bg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9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75000"/>
            </a:schemeClr>
          </a:fgClr>
          <a:bgClr>
            <a:schemeClr val="accent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784" y="590549"/>
            <a:ext cx="11053766" cy="5676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36829" y="-1711014"/>
            <a:ext cx="2419350" cy="2162175"/>
          </a:xfrm>
          <a:prstGeom prst="straightConnector1">
            <a:avLst/>
          </a:prstGeom>
          <a:ln w="6350"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2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-윤고딕320" panose="02030504000101010101" pitchFamily="18" charset="-127"/>
              <a:ea typeface="-윤고딕320" panose="02030504000101010101" pitchFamily="18" charset="-127"/>
              <a:cs typeface="+mn-cs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AB924AE-726A-A244-B4A6-5DCA396B2EB4}"/>
              </a:ext>
            </a:extLst>
          </p:cNvPr>
          <p:cNvSpPr txBox="1">
            <a:spLocks/>
          </p:cNvSpPr>
          <p:nvPr/>
        </p:nvSpPr>
        <p:spPr>
          <a:xfrm>
            <a:off x="3062484" y="1218307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6EEA67-0CF4-F140-906E-1FEF8A144AF8}"/>
              </a:ext>
            </a:extLst>
          </p:cNvPr>
          <p:cNvCxnSpPr/>
          <p:nvPr/>
        </p:nvCxnSpPr>
        <p:spPr>
          <a:xfrm>
            <a:off x="643134" y="-943868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784E18-D740-904D-80C8-AED5FA2F510D}"/>
              </a:ext>
            </a:extLst>
          </p:cNvPr>
          <p:cNvSpPr txBox="1"/>
          <p:nvPr/>
        </p:nvSpPr>
        <p:spPr>
          <a:xfrm>
            <a:off x="3872517" y="2203738"/>
            <a:ext cx="4446965" cy="324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 목적 및 필요성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reanJMDBR" panose="02020600000000000000" pitchFamily="18" charset="-127"/>
              <a:ea typeface="KoreanJMDBR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 프로젝트 소개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reanJMDBR" panose="02020600000000000000" pitchFamily="18" charset="-127"/>
              <a:ea typeface="KoreanJMDBR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 구현 방안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reanJMDBR" panose="02020600000000000000" pitchFamily="18" charset="-127"/>
              <a:ea typeface="KoreanJMDBR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 시장성 및 차별성</a:t>
            </a:r>
            <a:endParaRPr lang="en-US" altLang="ko-KR" sz="2800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reanJMDBR" panose="02020600000000000000" pitchFamily="18" charset="-127"/>
              <a:ea typeface="KoreanJMDBR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800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reanJMDBR" panose="02020600000000000000" pitchFamily="18" charset="-127"/>
                <a:ea typeface="KoreanJMDBR" panose="02020600000000000000" pitchFamily="18" charset="-127"/>
              </a:rPr>
              <a:t> 활용 방안 및 기대 효과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DB5D91-FDB4-0843-8AAC-887615DE87D7}"/>
              </a:ext>
            </a:extLst>
          </p:cNvPr>
          <p:cNvSpPr txBox="1"/>
          <p:nvPr/>
        </p:nvSpPr>
        <p:spPr>
          <a:xfrm>
            <a:off x="4198437" y="1283650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Contents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95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목적 및 필요성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EB809D-113E-9E4E-975B-7C17AAC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552497" y="1405680"/>
            <a:ext cx="8063244" cy="49570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9E958EA-6BFA-AD4D-9CAB-E4AC7BAF4DBD}"/>
              </a:ext>
            </a:extLst>
          </p:cNvPr>
          <p:cNvSpPr/>
          <p:nvPr/>
        </p:nvSpPr>
        <p:spPr>
          <a:xfrm>
            <a:off x="850051" y="1171576"/>
            <a:ext cx="10765690" cy="5191124"/>
          </a:xfrm>
          <a:prstGeom prst="rect">
            <a:avLst/>
          </a:prstGeom>
          <a:gradFill flip="none" rotWithShape="1">
            <a:gsLst>
              <a:gs pos="12000">
                <a:schemeClr val="accent3">
                  <a:lumMod val="50000"/>
                  <a:alpha val="43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530247"/>
            <a:ext cx="5862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COVID-19</a:t>
            </a: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 포스트 코로나 시대</a:t>
            </a:r>
            <a:r>
              <a:rPr lang="en-US" altLang="ko-KR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,</a:t>
            </a: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 </a:t>
            </a:r>
            <a:endParaRPr lang="en-US" altLang="ko-KR" sz="2400" b="1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  <a:p>
            <a:pPr algn="ctr"/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새로운 교육 방식의 등장 </a:t>
            </a:r>
          </a:p>
        </p:txBody>
      </p:sp>
    </p:spTree>
    <p:extLst>
      <p:ext uri="{BB962C8B-B14F-4D97-AF65-F5344CB8AC3E}">
        <p14:creationId xmlns:p14="http://schemas.microsoft.com/office/powerpoint/2010/main" val="672182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목적 및 필요성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8372C2-D270-714F-A6D7-3ED630FA4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2" y="1124727"/>
            <a:ext cx="76454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CD82A4-34B0-9B41-9406-A01681BD3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62" y="2021966"/>
            <a:ext cx="8419618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4C629A-F42A-754E-ACD1-3B5932CD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45" y="2972022"/>
            <a:ext cx="7435320" cy="14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1CE3AB-253F-B843-8F9A-415E8776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104" y="3875655"/>
            <a:ext cx="76454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8257880-1A7F-4B43-9B51-C303E666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0"/>
          <a:stretch/>
        </p:blipFill>
        <p:spPr bwMode="auto">
          <a:xfrm>
            <a:off x="3984625" y="4946377"/>
            <a:ext cx="76454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49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목적 및 필요성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9DF4F44-E943-4F4E-9694-35F5AAAC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53" y="2616550"/>
            <a:ext cx="2131200" cy="2131200"/>
          </a:xfrm>
          <a:prstGeom prst="rect">
            <a:avLst/>
          </a:prstGeom>
        </p:spPr>
      </p:pic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DB56E29-C026-F440-B903-F295EAC0A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9" y="2613713"/>
            <a:ext cx="2134037" cy="2134037"/>
          </a:xfrm>
          <a:prstGeom prst="rect">
            <a:avLst/>
          </a:prstGeom>
        </p:spPr>
      </p:pic>
      <p:pic>
        <p:nvPicPr>
          <p:cNvPr id="8" name="그림 7" descr="표지판이(가) 표시된 사진&#10;&#10;자동 생성된 설명">
            <a:extLst>
              <a:ext uri="{FF2B5EF4-FFF2-40B4-BE49-F238E27FC236}">
                <a16:creationId xmlns:a16="http://schemas.microsoft.com/office/drawing/2014/main" id="{92D644EC-807D-804A-A1BB-7E382DF2E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91" y="2865732"/>
            <a:ext cx="1629997" cy="16299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1EA88D-2048-D844-8DD4-BFBC0E9A3FC7}"/>
              </a:ext>
            </a:extLst>
          </p:cNvPr>
          <p:cNvSpPr txBox="1"/>
          <p:nvPr/>
        </p:nvSpPr>
        <p:spPr>
          <a:xfrm>
            <a:off x="5905462" y="4340289"/>
            <a:ext cx="444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집중도가 떨어짐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BB769C-A62C-1D44-B418-B8DF1087A703}"/>
              </a:ext>
            </a:extLst>
          </p:cNvPr>
          <p:cNvSpPr txBox="1"/>
          <p:nvPr/>
        </p:nvSpPr>
        <p:spPr>
          <a:xfrm>
            <a:off x="1695278" y="4182918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학생들의 반응을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체크하기 힘듦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101DA-F726-EC4D-8B77-E2DB4D2FD57E}"/>
              </a:ext>
            </a:extLst>
          </p:cNvPr>
          <p:cNvSpPr txBox="1"/>
          <p:nvPr/>
        </p:nvSpPr>
        <p:spPr>
          <a:xfrm>
            <a:off x="5853614" y="2622523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내 얼굴을 화면에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비추기 부담스러움</a:t>
            </a: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098DC74B-A100-D24B-B595-55EC39180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84268" y="2982403"/>
            <a:ext cx="761578" cy="1324712"/>
          </a:xfrm>
          <a:prstGeom prst="rect">
            <a:avLst/>
          </a:prstGeom>
        </p:spPr>
      </p:pic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CF2D9E47-68D3-6043-97B8-55963B21D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9217" y="2992915"/>
            <a:ext cx="761578" cy="13247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85AD0DB-CC71-674D-A55D-6CA5F8EE85C5}"/>
              </a:ext>
            </a:extLst>
          </p:cNvPr>
          <p:cNvSpPr txBox="1"/>
          <p:nvPr/>
        </p:nvSpPr>
        <p:spPr>
          <a:xfrm>
            <a:off x="1649035" y="2703857"/>
            <a:ext cx="444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수업 난이도 및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Medium" panose="02020603020101020101" pitchFamily="18" charset="-127"/>
              <a:ea typeface="KoPubDotum Medium" panose="02020603020101020101" pitchFamily="18" charset="-127"/>
            </a:endParaRPr>
          </a:p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Medium" panose="02020603020101020101" pitchFamily="18" charset="-127"/>
                <a:ea typeface="KoPubDotum Medium" panose="02020603020101020101" pitchFamily="18" charset="-127"/>
              </a:rPr>
              <a:t>속도 조절 불편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D6914-CD47-2F4D-A7AA-ECD027185A0E}"/>
              </a:ext>
            </a:extLst>
          </p:cNvPr>
          <p:cNvSpPr txBox="1"/>
          <p:nvPr/>
        </p:nvSpPr>
        <p:spPr>
          <a:xfrm>
            <a:off x="-317046" y="4791441"/>
            <a:ext cx="444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교수자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0ECB93-B8D8-834E-8550-C874B1BF94E9}"/>
              </a:ext>
            </a:extLst>
          </p:cNvPr>
          <p:cNvSpPr txBox="1"/>
          <p:nvPr/>
        </p:nvSpPr>
        <p:spPr>
          <a:xfrm>
            <a:off x="8062083" y="4791441"/>
            <a:ext cx="444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학습자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D62F0-5073-2E40-BA73-21C81D9E8BEC}"/>
              </a:ext>
            </a:extLst>
          </p:cNvPr>
          <p:cNvSpPr txBox="1"/>
          <p:nvPr/>
        </p:nvSpPr>
        <p:spPr>
          <a:xfrm>
            <a:off x="3983115" y="4787923"/>
            <a:ext cx="444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KoPubDotum Medium" panose="02020603020101020101" pitchFamily="18" charset="-127"/>
                <a:ea typeface="KoPubDotum Medium" panose="02020603020101020101" pitchFamily="18" charset="-127"/>
              </a:rPr>
              <a:t>온라인 강의</a:t>
            </a:r>
          </a:p>
        </p:txBody>
      </p:sp>
    </p:spTree>
    <p:extLst>
      <p:ext uri="{BB962C8B-B14F-4D97-AF65-F5344CB8AC3E}">
        <p14:creationId xmlns:p14="http://schemas.microsoft.com/office/powerpoint/2010/main" val="583176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목적 및 필요성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2D7A853-B81E-9842-8D1F-E865C74747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038664"/>
              </p:ext>
            </p:extLst>
          </p:nvPr>
        </p:nvGraphicFramePr>
        <p:xfrm>
          <a:off x="1332510" y="1459971"/>
          <a:ext cx="8189861" cy="461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241D5CA5-29AB-384C-8C34-2B379FD8FB6F}"/>
              </a:ext>
            </a:extLst>
          </p:cNvPr>
          <p:cNvSpPr/>
          <p:nvPr/>
        </p:nvSpPr>
        <p:spPr>
          <a:xfrm>
            <a:off x="6096000" y="606987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panose="02020603020101020101" pitchFamily="18" charset="-127"/>
                <a:ea typeface="KoPubDotum Light" panose="02020603020101020101" pitchFamily="18" charset="-127"/>
              </a:rPr>
              <a:t>제주대 총학생회가 실시한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panose="02020603020101020101" pitchFamily="18" charset="-127"/>
                <a:ea typeface="KoPubDotum Light" panose="02020603020101020101" pitchFamily="18" charset="-127"/>
              </a:rPr>
              <a:t>'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panose="02020603020101020101" pitchFamily="18" charset="-127"/>
                <a:ea typeface="KoPubDotum Light" panose="02020603020101020101" pitchFamily="18" charset="-127"/>
              </a:rPr>
              <a:t>코로나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panose="02020603020101020101" pitchFamily="18" charset="-127"/>
                <a:ea typeface="KoPubDotum Light" panose="02020603020101020101" pitchFamily="18" charset="-127"/>
              </a:rPr>
              <a:t>19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panose="02020603020101020101" pitchFamily="18" charset="-127"/>
                <a:ea typeface="KoPubDotum Light" panose="02020603020101020101" pitchFamily="18" charset="-127"/>
              </a:rPr>
              <a:t>에 따른 온라인 수업과 행정 조치에 대한 만족도 설문조사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panose="02020603020101020101" pitchFamily="18" charset="-127"/>
                <a:ea typeface="KoPubDotum Light" panose="02020603020101020101" pitchFamily="18" charset="-127"/>
              </a:rPr>
              <a:t>'.</a:t>
            </a:r>
            <a:endParaRPr lang="ko-Kore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KoPubDotum Light" panose="02020603020101020101" pitchFamily="18" charset="-127"/>
              <a:ea typeface="KoPubDotum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12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프로젝트 소개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25A2FB-BAF9-8F49-8F81-F16BA8969F29}"/>
              </a:ext>
            </a:extLst>
          </p:cNvPr>
          <p:cNvSpPr/>
          <p:nvPr/>
        </p:nvSpPr>
        <p:spPr>
          <a:xfrm>
            <a:off x="720977" y="1171575"/>
            <a:ext cx="10765690" cy="5407087"/>
          </a:xfrm>
          <a:prstGeom prst="rect">
            <a:avLst/>
          </a:prstGeom>
          <a:gradFill flip="none" rotWithShape="1">
            <a:gsLst>
              <a:gs pos="12000">
                <a:schemeClr val="accent1">
                  <a:lumMod val="40000"/>
                  <a:lumOff val="6000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38951" y="2728039"/>
            <a:ext cx="5932071" cy="216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계속되는 포스트 코로나 시대</a:t>
            </a:r>
            <a:r>
              <a:rPr lang="en-US" altLang="ko-KR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,</a:t>
            </a: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 </a:t>
            </a:r>
            <a:endParaRPr lang="en-US" altLang="ko-KR" sz="2400" b="1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온라인 강의의 발전은 더 이상 선택이 아닌 필수</a:t>
            </a:r>
            <a:r>
              <a:rPr lang="en-US" altLang="ko-KR" sz="2400" b="1" spc="-150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KoPubDotum Bold" panose="02020603020101020101" pitchFamily="18" charset="-127"/>
                <a:ea typeface="KoPubDotum Bold" panose="02020603020101020101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sz="800" b="1" spc="-150" dirty="0">
              <a:ln>
                <a:solidFill>
                  <a:schemeClr val="tx1">
                    <a:alpha val="20000"/>
                  </a:schemeClr>
                </a:solidFill>
              </a:ln>
              <a:latin typeface="KoPubDotum Bold" panose="02020603020101020101" pitchFamily="18" charset="-127"/>
              <a:ea typeface="KoPubDotum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학습자의 이해도 및 </a:t>
            </a:r>
            <a:r>
              <a:rPr lang="ko-KR" altLang="en-US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집중도를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평가하여 </a:t>
            </a:r>
            <a:r>
              <a:rPr lang="ko-KR" altLang="en-US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교수자에게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실시간으로 피드백해주는 </a:t>
            </a:r>
            <a:r>
              <a:rPr lang="ko-KR" altLang="en-US" spc="-150" dirty="0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아이트래킹</a:t>
            </a:r>
            <a:r>
              <a:rPr lang="ko-KR" altLang="en-US" spc="-15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 기반 시스템</a:t>
            </a:r>
            <a:endParaRPr lang="en-US" altLang="ko-KR" spc="-15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6B6845-4EE2-C54D-81C7-6AD90520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59" y="2894941"/>
            <a:ext cx="4989004" cy="174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3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 0.00324 L 0.63321 0.4159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4" y="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주요 기능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</a:t>
            </a:r>
            <a:r>
              <a:rPr lang="ko-KR" altLang="en-US" sz="2000" dirty="0" err="1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아이트래킹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F59430-DEB8-ED4D-93EC-B60DC4D4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4E16AC-C174-2F48-B529-6FBAE0DF1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66" y="1255319"/>
            <a:ext cx="5992605" cy="33708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C4F0E9-A9CF-1048-9C6F-C52E4AC7F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163" y="2991859"/>
            <a:ext cx="5785108" cy="32541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44CB77-A1D0-B647-8704-3AE44114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039" y="1171575"/>
            <a:ext cx="5714593" cy="24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5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6259" y="1171576"/>
            <a:ext cx="11053766" cy="519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76259" y="377480"/>
            <a:ext cx="5541512" cy="5369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Noto Sans Korean Bold" pitchFamily="34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2212" y="442823"/>
            <a:ext cx="3269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주요 기능 </a:t>
            </a:r>
            <a:r>
              <a:rPr lang="en-US" altLang="ko-KR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 학습자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장미다방" panose="02020600000000000000" pitchFamily="18" charset="-127"/>
              <a:ea typeface="a장미다방" panose="02020600000000000000" pitchFamily="18" charset="-127"/>
              <a:cs typeface="+mn-cs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-1955879" y="-1834839"/>
            <a:ext cx="2419350" cy="2162175"/>
          </a:xfrm>
          <a:prstGeom prst="straightConnector1">
            <a:avLst/>
          </a:prstGeom>
          <a:ln w="6350">
            <a:solidFill>
              <a:schemeClr val="accent1">
                <a:lumMod val="50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96155" y="5082988"/>
            <a:ext cx="448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>
                <a:solidFill>
                  <a:schemeClr val="tx1">
                    <a:alpha val="2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FF59430-DEB8-ED4D-93EC-B60DC4D4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873" y="6449940"/>
            <a:ext cx="899152" cy="3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042313-4B37-B448-8B2C-E285C0205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822" y="1139761"/>
            <a:ext cx="9727389" cy="5222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46AA47-D50E-6E46-B8BD-A4EFCFB3EB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73" t="59506" r="271" b="4699"/>
          <a:stretch/>
        </p:blipFill>
        <p:spPr>
          <a:xfrm>
            <a:off x="7521144" y="3910819"/>
            <a:ext cx="3461034" cy="21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marL="0" marR="0" indent="0" algn="ctr" defTabSz="91440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맑은 고딕" panose="020F0502020204030204"/>
            <a:ea typeface="맑은 고딕" panose="020B0503020000020004" pitchFamily="50" charset="-127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9600" dirty="0">
            <a:ln>
              <a:solidFill>
                <a:schemeClr val="tx1">
                  <a:alpha val="20000"/>
                </a:schemeClr>
              </a:solidFill>
            </a:ln>
            <a:latin typeface="-윤고딕320" panose="02030504000101010101" pitchFamily="18" charset="-127"/>
            <a:ea typeface="-윤고딕320" panose="02030504000101010101" pitchFamily="18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405</Words>
  <Application>Microsoft Macintosh PowerPoint</Application>
  <PresentationFormat>와이드스크린</PresentationFormat>
  <Paragraphs>100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34" baseType="lpstr">
      <vt:lpstr>KoPubDotum Bold</vt:lpstr>
      <vt:lpstr>나눔명조</vt:lpstr>
      <vt:lpstr>KoPubDotum Medium</vt:lpstr>
      <vt:lpstr>Arial</vt:lpstr>
      <vt:lpstr>맑은 고딕</vt:lpstr>
      <vt:lpstr>BM Hanna 11yrs Old</vt:lpstr>
      <vt:lpstr>Noto Sans Korean Bold</vt:lpstr>
      <vt:lpstr>Nanum Myeongjo</vt:lpstr>
      <vt:lpstr>KoPubDotum Light</vt:lpstr>
      <vt:lpstr>a장미다방</vt:lpstr>
      <vt:lpstr>-윤고딕320</vt:lpstr>
      <vt:lpstr>KoreanJMDBR</vt:lpstr>
      <vt:lpstr>Office 테마</vt:lpstr>
      <vt:lpstr>1_Office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홍 유진</cp:lastModifiedBy>
  <cp:revision>40</cp:revision>
  <dcterms:created xsi:type="dcterms:W3CDTF">2017-07-23T03:43:32Z</dcterms:created>
  <dcterms:modified xsi:type="dcterms:W3CDTF">2020-07-28T09:23:59Z</dcterms:modified>
</cp:coreProperties>
</file>